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34"/>
  </p:notesMasterIdLst>
  <p:handoutMasterIdLst>
    <p:handoutMasterId r:id="rId35"/>
  </p:handoutMasterIdLst>
  <p:sldIdLst>
    <p:sldId id="1847" r:id="rId3"/>
    <p:sldId id="1878" r:id="rId4"/>
    <p:sldId id="1719" r:id="rId5"/>
    <p:sldId id="1879" r:id="rId6"/>
    <p:sldId id="1885" r:id="rId7"/>
    <p:sldId id="1769" r:id="rId8"/>
    <p:sldId id="1875" r:id="rId9"/>
    <p:sldId id="1886" r:id="rId10"/>
    <p:sldId id="1887" r:id="rId11"/>
    <p:sldId id="1884" r:id="rId12"/>
    <p:sldId id="1890" r:id="rId13"/>
    <p:sldId id="1891" r:id="rId14"/>
    <p:sldId id="1892" r:id="rId15"/>
    <p:sldId id="1893" r:id="rId16"/>
    <p:sldId id="1894" r:id="rId17"/>
    <p:sldId id="1895" r:id="rId18"/>
    <p:sldId id="1896" r:id="rId19"/>
    <p:sldId id="1897" r:id="rId20"/>
    <p:sldId id="1898" r:id="rId21"/>
    <p:sldId id="1899" r:id="rId22"/>
    <p:sldId id="1900" r:id="rId23"/>
    <p:sldId id="1901" r:id="rId24"/>
    <p:sldId id="1902" r:id="rId25"/>
    <p:sldId id="1903" r:id="rId26"/>
    <p:sldId id="1904" r:id="rId27"/>
    <p:sldId id="1880" r:id="rId28"/>
    <p:sldId id="1881" r:id="rId29"/>
    <p:sldId id="1882" r:id="rId30"/>
    <p:sldId id="1883" r:id="rId31"/>
    <p:sldId id="1888" r:id="rId32"/>
    <p:sldId id="1889" r:id="rId33"/>
  </p:sldIdLst>
  <p:sldSz cx="10287000" cy="6858000" type="35mm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3200" i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3200" i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3200" i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3200" i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99"/>
    <a:srgbClr val="FF3300"/>
    <a:srgbClr val="FF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3" autoAdjust="0"/>
    <p:restoredTop sz="93947" autoAdjust="0"/>
  </p:normalViewPr>
  <p:slideViewPr>
    <p:cSldViewPr>
      <p:cViewPr varScale="1">
        <p:scale>
          <a:sx n="41" d="100"/>
          <a:sy n="41" d="100"/>
        </p:scale>
        <p:origin x="1032" y="3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96"/>
    </p:cViewPr>
  </p:sorterViewPr>
  <p:notesViewPr>
    <p:cSldViewPr>
      <p:cViewPr varScale="1">
        <p:scale>
          <a:sx n="54" d="100"/>
          <a:sy n="54" d="100"/>
        </p:scale>
        <p:origin x="-169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636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692150"/>
            <a:ext cx="51244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564269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07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88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83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76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85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00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98DCF521-08EB-41B2-A35F-0BB22134AFC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85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D0F6967A-26F8-46B0-9AA2-E004112D501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99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D0F6967A-26F8-46B0-9AA2-E004112D501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77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D0F6967A-26F8-46B0-9AA2-E004112D501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88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D0F6967A-26F8-46B0-9AA2-E004112D501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9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731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25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1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20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57301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64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1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57301" y="19812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72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NCCDPH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 b="14629"/>
          <a:stretch/>
        </p:blipFill>
        <p:spPr>
          <a:xfrm>
            <a:off x="-17698" y="2387"/>
            <a:ext cx="10304699" cy="98916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4350" y="1386071"/>
            <a:ext cx="92583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8A8D09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14350" y="2859349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8A8D09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14350" y="3946019"/>
            <a:ext cx="72009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8A8D09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1" y="112339"/>
            <a:ext cx="720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  <a:ea typeface="+mn-ea"/>
              </a:rPr>
              <a:t>National Center for Chronic Disease Prevention and Health Promotion</a:t>
            </a:r>
          </a:p>
        </p:txBody>
      </p:sp>
    </p:spTree>
    <p:extLst>
      <p:ext uri="{BB962C8B-B14F-4D97-AF65-F5344CB8AC3E}">
        <p14:creationId xmlns:p14="http://schemas.microsoft.com/office/powerpoint/2010/main" val="1868893298"/>
      </p:ext>
    </p:extLst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9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8A8D09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NCCDPHP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2"/>
          <a:stretch/>
        </p:blipFill>
        <p:spPr>
          <a:xfrm>
            <a:off x="0" y="6674440"/>
            <a:ext cx="10287000" cy="18356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14350" y="1545167"/>
            <a:ext cx="9258300" cy="4455584"/>
          </a:xfrm>
        </p:spPr>
        <p:txBody>
          <a:bodyPr/>
          <a:lstStyle>
            <a:lvl1pPr marL="342891" indent="-342891">
              <a:buClr>
                <a:srgbClr val="8D8B00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880039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56A0D3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8393393"/>
      </p:ext>
    </p:extLst>
  </p:cSld>
  <p:clrMapOvr>
    <a:masterClrMapping/>
  </p:clrMapOvr>
  <p:transition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9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8D8B00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1"/>
            <a:ext cx="4364628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8D8B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2" indent="-285744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880039"/>
              </a:buClr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5408024" y="1600201"/>
            <a:ext cx="4364628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2" indent="-285744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55" b="-10237"/>
          <a:stretch/>
        </p:blipFill>
        <p:spPr>
          <a:xfrm>
            <a:off x="0" y="6702056"/>
            <a:ext cx="10287000" cy="31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50934"/>
      </p:ext>
    </p:extLst>
  </p:cSld>
  <p:clrMapOvr>
    <a:masterClrMapping/>
  </p:clrMapOvr>
  <p:transition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or_background">
    <p:bg>
      <p:bgPr>
        <a:solidFill>
          <a:srgbClr val="8D8B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3" y="4467098"/>
            <a:ext cx="9331777" cy="1162051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14351" y="5900929"/>
            <a:ext cx="874395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929428"/>
      </p:ext>
    </p:extLst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9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214272031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 pic with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13" y="287971"/>
            <a:ext cx="9454712" cy="844951"/>
          </a:xfrm>
          <a:prstGeom prst="rect">
            <a:avLst/>
          </a:prstGeom>
        </p:spPr>
        <p:txBody>
          <a:bodyPr anchor="ctr"/>
          <a:lstStyle>
            <a:lvl1pPr algn="l"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Photo Title – Myriad Pro, Bold, Shadow, 28pt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5013" y="1108502"/>
            <a:ext cx="5206787" cy="5266481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845438" y="1108499"/>
            <a:ext cx="4054287" cy="5266481"/>
          </a:xfrm>
          <a:prstGeom prst="rect">
            <a:avLst/>
          </a:prstGeom>
        </p:spPr>
        <p:txBody>
          <a:bodyPr anchor="ctr" anchorCtr="0"/>
          <a:lstStyle>
            <a:lvl1pPr marL="0" indent="0">
              <a:buClr>
                <a:schemeClr val="tx1"/>
              </a:buClr>
              <a:buSzPct val="70000"/>
              <a:buFont typeface="Wingdings" pitchFamily="2" charset="2"/>
              <a:buNone/>
              <a:defRPr sz="2600" b="1">
                <a:solidFill>
                  <a:schemeClr val="tx1"/>
                </a:solidFill>
              </a:defRPr>
            </a:lvl1pPr>
            <a:lvl2pPr marL="344479" indent="0">
              <a:buClr>
                <a:schemeClr val="tx1"/>
              </a:buClr>
              <a:buSzPct val="100000"/>
              <a:buFont typeface="Wingdings" pitchFamily="2" charset="2"/>
              <a:buNone/>
              <a:defRPr sz="22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60894" y="6508891"/>
            <a:ext cx="475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61321917-6C5F-4604-9FA4-333D29860A7F}" type="slidenum">
              <a:rPr lang="en-US" sz="1400" i="0" smtClean="0">
                <a:solidFill>
                  <a:srgbClr val="0F56DC"/>
                </a:solidFill>
                <a:latin typeface="Myriad Web Pro"/>
                <a:ea typeface="+mn-ea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i="0" dirty="0">
              <a:solidFill>
                <a:srgbClr val="0F56DC"/>
              </a:solidFill>
              <a:latin typeface="Myriad Web Pro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29712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780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72784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64808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241834379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1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10221607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122363"/>
            <a:ext cx="874395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6356352"/>
            <a:ext cx="2314575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srgbClr val="FFC000"/>
              </a:solidFill>
              <a:latin typeface="Myriad Web Pro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srgbClr val="FFC000"/>
              </a:solidFill>
              <a:latin typeface="Myriad Web Pro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E479D3A7-A8ED-4EF6-A5A8-E7894D22BDEE}" type="slidenum">
              <a:rPr lang="en-US" sz="1800" i="0" smtClean="0">
                <a:solidFill>
                  <a:srgbClr val="FFC000"/>
                </a:solidFill>
                <a:latin typeface="Myriad Web Pro"/>
                <a:ea typeface="+mn-ea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i="0">
              <a:solidFill>
                <a:srgbClr val="FFC000"/>
              </a:solidFill>
              <a:latin typeface="Myriad Web Pro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8950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018" y="365126"/>
            <a:ext cx="8872538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018" y="1681163"/>
            <a:ext cx="435232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018" y="2505075"/>
            <a:ext cx="435232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76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76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7231" y="6356351"/>
            <a:ext cx="2314575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141FA27C-DFCB-48D6-8A1A-E30B77AF2C7B}" type="datetimeFigureOut">
              <a:rPr lang="en-US" sz="1800" i="0" smtClean="0">
                <a:solidFill>
                  <a:srgbClr val="0F56DC"/>
                </a:solidFill>
                <a:latin typeface="Myriad Web Pro"/>
                <a:ea typeface="+mn-ea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8/6/2017</a:t>
            </a:fld>
            <a:endParaRPr lang="en-US" sz="1800" i="0">
              <a:solidFill>
                <a:srgbClr val="0F56DC"/>
              </a:solidFill>
              <a:latin typeface="Myriad Web Pro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07569" y="6356351"/>
            <a:ext cx="3471863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srgbClr val="0F56DC"/>
              </a:solidFill>
              <a:latin typeface="Myriad Web Pro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65194" y="6356351"/>
            <a:ext cx="2314575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9A892DCB-FEDD-4FDA-B879-74FA10868C29}" type="slidenum">
              <a:rPr lang="en-US" sz="1800" i="0" smtClean="0">
                <a:solidFill>
                  <a:srgbClr val="0F56DC"/>
                </a:solidFill>
                <a:latin typeface="Myriad Web Pro"/>
                <a:ea typeface="+mn-ea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i="0">
              <a:solidFill>
                <a:srgbClr val="0F56DC"/>
              </a:solidFill>
              <a:latin typeface="Myriad Web Pro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614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947" y="793751"/>
            <a:ext cx="7416999" cy="1177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893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 b="18140"/>
          <a:stretch/>
        </p:blipFill>
        <p:spPr>
          <a:xfrm>
            <a:off x="-17698" y="5900753"/>
            <a:ext cx="10304699" cy="957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137" y="3662434"/>
            <a:ext cx="88651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srgbClr val="695E4A"/>
                </a:solidFill>
                <a:latin typeface="Calibri" panose="020F0502020204030204" pitchFamily="34" charset="0"/>
                <a:ea typeface="+mn-ea"/>
              </a:rPr>
              <a:t>For more information, contact CDC</a:t>
            </a:r>
            <a:br>
              <a:rPr lang="en-US" sz="1600" i="0" dirty="0">
                <a:solidFill>
                  <a:srgbClr val="695E4A"/>
                </a:solidFill>
                <a:latin typeface="Calibri" panose="020F0502020204030204" pitchFamily="34" charset="0"/>
                <a:ea typeface="+mn-ea"/>
              </a:rPr>
            </a:br>
            <a:r>
              <a:rPr lang="en-US" sz="1600" i="0" dirty="0">
                <a:solidFill>
                  <a:srgbClr val="695E4A"/>
                </a:solidFill>
                <a:latin typeface="Calibri" panose="020F0502020204030204" pitchFamily="34" charset="0"/>
                <a:ea typeface="+mn-ea"/>
              </a:rPr>
              <a:t>1-800-CDC-INFO (232-4636)</a:t>
            </a:r>
            <a:br>
              <a:rPr lang="en-US" sz="1600" i="0" dirty="0">
                <a:solidFill>
                  <a:srgbClr val="695E4A"/>
                </a:solidFill>
                <a:latin typeface="Calibri" panose="020F0502020204030204" pitchFamily="34" charset="0"/>
                <a:ea typeface="+mn-ea"/>
              </a:rPr>
            </a:br>
            <a:r>
              <a:rPr lang="en-US" sz="1600" i="0" dirty="0">
                <a:solidFill>
                  <a:srgbClr val="695E4A"/>
                </a:solidFill>
                <a:latin typeface="Calibri" panose="020F0502020204030204" pitchFamily="34" charset="0"/>
                <a:ea typeface="+mn-ea"/>
              </a:rPr>
              <a:t>TTY:  1-888-232-6348    www.cdc.gov</a:t>
            </a:r>
            <a:br>
              <a:rPr lang="en-US" sz="1600" i="0" dirty="0">
                <a:solidFill>
                  <a:srgbClr val="695E4A"/>
                </a:solidFill>
                <a:latin typeface="Calibri" panose="020F0502020204030204" pitchFamily="34" charset="0"/>
                <a:ea typeface="+mn-ea"/>
              </a:rPr>
            </a:br>
            <a:br>
              <a:rPr lang="en-US" sz="1600" i="0" dirty="0">
                <a:solidFill>
                  <a:srgbClr val="695E4A"/>
                </a:solidFill>
                <a:latin typeface="Calibri" panose="020F0502020204030204" pitchFamily="34" charset="0"/>
                <a:ea typeface="+mn-ea"/>
              </a:rPr>
            </a:br>
            <a:br>
              <a:rPr lang="en-US" sz="1600" i="0" dirty="0">
                <a:solidFill>
                  <a:srgbClr val="695E4A"/>
                </a:solidFill>
                <a:latin typeface="Calibri" panose="020F0502020204030204" pitchFamily="34" charset="0"/>
                <a:ea typeface="+mn-ea"/>
              </a:rPr>
            </a:br>
            <a:r>
              <a:rPr lang="en-US" sz="1600" i="0" dirty="0">
                <a:solidFill>
                  <a:srgbClr val="695E4A"/>
                </a:solidFill>
                <a:latin typeface="Calibri" panose="020F0502020204030204" pitchFamily="34" charset="0"/>
                <a:ea typeface="+mn-ea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1559650308"/>
      </p:ext>
    </p:extLst>
  </p:cSld>
  <p:clrMapOvr>
    <a:masterClrMapping/>
  </p:clrMapOvr>
  <p:transition>
    <p:fad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1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4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940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239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063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45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6" y="27306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37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805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7301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1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 userDrawn="1"/>
        </p:nvSpPr>
        <p:spPr bwMode="auto">
          <a:xfrm>
            <a:off x="7685308" y="6477000"/>
            <a:ext cx="25745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 i="0" dirty="0" err="1">
                <a:solidFill>
                  <a:schemeClr val="tx2"/>
                </a:solidFill>
              </a:rPr>
              <a:t>www.markfenton.com</a:t>
            </a:r>
            <a:endParaRPr lang="en-US" sz="1800" b="1" i="0" dirty="0">
              <a:solidFill>
                <a:schemeClr val="tx2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7232" y="1826685"/>
            <a:ext cx="8872538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04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g2dqEqbvVAhUh5YMKHVnWDyoQjRwIBw&amp;url=https://www.lib.utexas.edu/maps/virgin_islands.html&amp;psig=AFQjCNEQh-ITxPfoZx9T-4PGAWWdoX2m0g&amp;ust=15018584649236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v5PPztrvVAhXLlVQKHWoYD2YQjRwIBw&amp;url=http://www.estadisticas.gobierno.pr/iepr/Publicaciones/Proyectosespeciales/TendenciasenlaSaludPRBRFSS.aspx&amp;psig=AFQjCNECyFB9srQ1tPNfKLMFzuVwFOeeEQ&amp;ust=150186220164359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yzv4@cdc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hyperlink" Target="mailto:ydk8@cdc.go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-114300" y="381000"/>
            <a:ext cx="3276600" cy="5943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600" b="1" dirty="0">
                <a:solidFill>
                  <a:schemeClr val="tx2"/>
                </a:solidFill>
                <a:cs typeface="+mn-cs"/>
              </a:rPr>
              <a:t>USVI Walkability Action Institute</a:t>
            </a:r>
          </a:p>
          <a:p>
            <a:pPr>
              <a:lnSpc>
                <a:spcPct val="90000"/>
              </a:lnSpc>
              <a:defRPr/>
            </a:pPr>
            <a:endParaRPr lang="en-US" sz="3600" b="1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3600" b="1" dirty="0">
                <a:solidFill>
                  <a:schemeClr val="tx2"/>
                </a:solidFill>
                <a:cs typeface="+mn-cs"/>
              </a:rPr>
              <a:t>_</a:t>
            </a:r>
          </a:p>
          <a:p>
            <a:pPr>
              <a:lnSpc>
                <a:spcPct val="90000"/>
              </a:lnSpc>
              <a:defRPr/>
            </a:pPr>
            <a:endParaRPr lang="en-US" b="1" dirty="0"/>
          </a:p>
          <a:p>
            <a:pPr>
              <a:lnSpc>
                <a:spcPct val="90000"/>
              </a:lnSpc>
              <a:defRPr/>
            </a:pPr>
            <a:endParaRPr lang="en-US" b="1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cs typeface="+mn-cs"/>
              </a:rPr>
              <a:t>Post-institute webinar</a:t>
            </a:r>
          </a:p>
          <a:p>
            <a:pPr>
              <a:lnSpc>
                <a:spcPct val="90000"/>
              </a:lnSpc>
              <a:defRPr/>
            </a:pPr>
            <a:endParaRPr lang="en-US" sz="2800" b="1" dirty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2"/>
                </a:solidFill>
                <a:cs typeface="+mn-cs"/>
              </a:rPr>
              <a:t>August 2017</a:t>
            </a:r>
          </a:p>
        </p:txBody>
      </p:sp>
      <p:sp>
        <p:nvSpPr>
          <p:cNvPr id="1555459" name="Text Box 3"/>
          <p:cNvSpPr txBox="1">
            <a:spLocks noChangeArrowheads="1"/>
          </p:cNvSpPr>
          <p:nvPr/>
        </p:nvSpPr>
        <p:spPr bwMode="auto">
          <a:xfrm>
            <a:off x="3962400" y="5105400"/>
            <a:ext cx="632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 i="0" dirty="0">
                <a:cs typeface="+mn-cs"/>
              </a:rPr>
              <a:t>WAI participants completing an ambitious walk audit near the hospital, St. Croix .</a:t>
            </a:r>
          </a:p>
        </p:txBody>
      </p:sp>
      <p:pic>
        <p:nvPicPr>
          <p:cNvPr id="2" name="Picture 1" descr="20170613_1436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900" y="990600"/>
            <a:ext cx="717973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848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52400"/>
            <a:ext cx="3962400" cy="914400"/>
          </a:xfrm>
        </p:spPr>
        <p:txBody>
          <a:bodyPr/>
          <a:lstStyle/>
          <a:p>
            <a:pPr algn="l">
              <a:defRPr/>
            </a:pPr>
            <a:r>
              <a:rPr lang="en-US" sz="3200" b="1" dirty="0"/>
              <a:t>Q</a:t>
            </a:r>
            <a:r>
              <a:rPr lang="en-US" sz="3200" b="1" dirty="0">
                <a:cs typeface="+mj-cs"/>
              </a:rPr>
              <a:t>uestions for each action plan:</a:t>
            </a:r>
            <a:endParaRPr lang="en-US" sz="3200" dirty="0">
              <a:cs typeface="+mj-cs"/>
            </a:endParaRP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508" y="1371600"/>
            <a:ext cx="5074391" cy="512103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Are you convening the stealth team?</a:t>
            </a:r>
          </a:p>
          <a:p>
            <a:pPr>
              <a:defRPr/>
            </a:pPr>
            <a:r>
              <a:rPr lang="en-US" b="1" dirty="0"/>
              <a:t>Will the demo project make a difference?</a:t>
            </a:r>
          </a:p>
          <a:p>
            <a:pPr>
              <a:defRPr/>
            </a:pPr>
            <a:r>
              <a:rPr lang="en-US" b="1" dirty="0"/>
              <a:t>What are the bigger </a:t>
            </a:r>
            <a:r>
              <a:rPr lang="en-US" b="1" dirty="0">
                <a:solidFill>
                  <a:srgbClr val="FAFD00"/>
                </a:solidFill>
              </a:rPr>
              <a:t>policy</a:t>
            </a:r>
            <a:r>
              <a:rPr lang="en-US" b="1" dirty="0"/>
              <a:t> &amp; </a:t>
            </a:r>
            <a:r>
              <a:rPr lang="en-US" b="1" dirty="0">
                <a:solidFill>
                  <a:srgbClr val="FAFD00"/>
                </a:solidFill>
              </a:rPr>
              <a:t>practice</a:t>
            </a:r>
            <a:r>
              <a:rPr lang="en-US" b="1" dirty="0"/>
              <a:t> goals?</a:t>
            </a:r>
          </a:p>
          <a:p>
            <a:pPr>
              <a:defRPr/>
            </a:pPr>
            <a:r>
              <a:rPr lang="en-US" b="1" dirty="0"/>
              <a:t>Are the plan &amp; demo project moving you toward those goals?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9440" y="5867400"/>
            <a:ext cx="275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/>
              <a:t>A common challenge</a:t>
            </a:r>
          </a:p>
        </p:txBody>
      </p:sp>
      <p:pic>
        <p:nvPicPr>
          <p:cNvPr id="3" name="Picture 2" descr="P611403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300" y="457200"/>
            <a:ext cx="4657599" cy="535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5627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Availability of Street-Level Supports for Walking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sz="3600" dirty="0"/>
              <a:t>US Virgin Islands, 2016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Physical Activity and Health Branch</a:t>
            </a:r>
          </a:p>
          <a:p>
            <a:r>
              <a:rPr lang="en-US" sz="1600" dirty="0"/>
              <a:t>Centers for Disease Control and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Emily Ussery, PhD, MPH</a:t>
            </a:r>
          </a:p>
          <a:p>
            <a:r>
              <a:rPr lang="en-US" dirty="0"/>
              <a:t>John Omura, MD, MPH</a:t>
            </a:r>
          </a:p>
        </p:txBody>
      </p:sp>
    </p:spTree>
    <p:extLst>
      <p:ext uri="{BB962C8B-B14F-4D97-AF65-F5344CB8AC3E}">
        <p14:creationId xmlns:p14="http://schemas.microsoft.com/office/powerpoint/2010/main" val="184983282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purposes can walkability audits serve?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was the goal of the USVI walkability audit?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did we choose which streets to audit? Why did we do it this way?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can data from the USVI walkability audit be used…and what are its limitations?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030119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purposes can walkability audits serve?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 defTabSz="457200" fontAlgn="auto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/>
              <a:t>Planning tool </a:t>
            </a:r>
            <a:r>
              <a:rPr lang="en-US" sz="2400" dirty="0"/>
              <a:t>to identify and characterize specific problem areas in a community</a:t>
            </a:r>
          </a:p>
          <a:p>
            <a:pPr marL="342900" indent="-342900" defTabSz="457200" fontAlgn="auto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/>
          </a:p>
          <a:p>
            <a:pPr marL="342900" indent="-342900" defTabSz="457200" fontAlgn="auto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/>
              <a:t>Advocacy tool </a:t>
            </a:r>
            <a:r>
              <a:rPr lang="en-US" sz="2400" dirty="0"/>
              <a:t>to raise awareness among community stakeholders and promote community engagement</a:t>
            </a:r>
          </a:p>
          <a:p>
            <a:pPr marL="342900" indent="-342900" defTabSz="457200" fontAlgn="auto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/>
          </a:p>
          <a:p>
            <a:pPr marL="342900" indent="-342900" defTabSz="457200" fontAlgn="auto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/>
              <a:t>Surveillance tool </a:t>
            </a:r>
            <a:r>
              <a:rPr lang="en-US" sz="2400" dirty="0"/>
              <a:t>to systematically assess the prevalence of built environment features in a defined area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866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the goal of the USVI walkability audit?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To collect data on community design features to describe the walkability of streets </a:t>
            </a:r>
            <a:r>
              <a:rPr lang="en-US" sz="2400" u="sng" dirty="0"/>
              <a:t>across the USVI</a:t>
            </a:r>
          </a:p>
        </p:txBody>
      </p:sp>
      <p:pic>
        <p:nvPicPr>
          <p:cNvPr id="1026" name="Picture 2" descr="Image result for us virgin islands ma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343" y="2589841"/>
            <a:ext cx="5590317" cy="402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55628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choose which streets to audit? </a:t>
            </a:r>
            <a:br>
              <a:rPr lang="en-US" dirty="0"/>
            </a:br>
            <a:r>
              <a:rPr lang="en-US" dirty="0"/>
              <a:t>Why did we do it this way?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28700" y="1987062"/>
            <a:ext cx="4563036" cy="429064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cs typeface="Helvetica" panose="020B0604020202020204" pitchFamily="34" charset="0"/>
              </a:rPr>
              <a:t>“50% of American adults get enough physical activity…”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What percentage of street length in the USVI has sidewalks?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00046" y="3351398"/>
            <a:ext cx="11723" cy="1090246"/>
          </a:xfrm>
          <a:prstGeom prst="straightConnector1">
            <a:avLst/>
          </a:prstGeom>
          <a:ln w="190500" cmpd="sng">
            <a:solidFill>
              <a:srgbClr val="86003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24" y="1897416"/>
            <a:ext cx="3182988" cy="114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36" y="3824806"/>
            <a:ext cx="3666564" cy="274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735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t="922" r="882" b="1130"/>
          <a:stretch/>
        </p:blipFill>
        <p:spPr>
          <a:xfrm>
            <a:off x="638735" y="255495"/>
            <a:ext cx="8996083" cy="6333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5782" y="6037729"/>
            <a:ext cx="2783542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336 Estates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66469" y="3569114"/>
            <a:ext cx="8141109" cy="1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83844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307" r="945" b="1026"/>
          <a:stretch/>
        </p:blipFill>
        <p:spPr>
          <a:xfrm>
            <a:off x="657997" y="280416"/>
            <a:ext cx="8971007" cy="6315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5782" y="6037729"/>
            <a:ext cx="2783542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Sampling Frame: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126 Estates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66469" y="3569114"/>
            <a:ext cx="8141109" cy="1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69811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" b="1248"/>
          <a:stretch/>
        </p:blipFill>
        <p:spPr>
          <a:xfrm>
            <a:off x="571500" y="268224"/>
            <a:ext cx="9144000" cy="6313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5782" y="6037729"/>
            <a:ext cx="2783542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Sample: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 Estates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66469" y="3569114"/>
            <a:ext cx="8141109" cy="1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61237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t="1119" r="541" b="836"/>
          <a:stretch/>
        </p:blipFill>
        <p:spPr>
          <a:xfrm>
            <a:off x="633285" y="268224"/>
            <a:ext cx="9032789" cy="6339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0439" y="5679394"/>
            <a:ext cx="2823778" cy="101566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 Estates           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1550 Street Segments            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99.2 km (16.2%)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66469" y="3569114"/>
            <a:ext cx="8141109" cy="1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4426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4" y="469649"/>
            <a:ext cx="86487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/>
              <a:t>The 2017 USVI Walkability Institute is made possible through a partnership with TEPHINET, a program of The Task Force for Global Health (TFGH), the Centers for Disease Control and Prevention (CDC), and the USVI Department of Health (USVIDOH). </a:t>
            </a:r>
            <a:r>
              <a:rPr lang="en-US" b="1" i="0" dirty="0">
                <a:solidFill>
                  <a:schemeClr val="tx2"/>
                </a:solidFill>
              </a:rPr>
              <a:t>Its contents are the sole responsibility of the authors and do not necessarily represent the views of The Task Force for Global Health, Inc., TEPHINET, or the CDC.</a:t>
            </a:r>
          </a:p>
        </p:txBody>
      </p:sp>
    </p:spTree>
    <p:extLst>
      <p:ext uri="{BB962C8B-B14F-4D97-AF65-F5344CB8AC3E}">
        <p14:creationId xmlns:p14="http://schemas.microsoft.com/office/powerpoint/2010/main" val="1399184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data from the USVI walkability audit be used…and what are its limitations?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/>
              <a:t>Potential uses</a:t>
            </a:r>
            <a:endParaRPr lang="en-US" sz="2400" dirty="0"/>
          </a:p>
          <a:p>
            <a:pPr lvl="1"/>
            <a:r>
              <a:rPr lang="en-US" dirty="0"/>
              <a:t>Identify overarching needs in the territory</a:t>
            </a:r>
          </a:p>
          <a:p>
            <a:pPr lvl="1"/>
            <a:r>
              <a:rPr lang="en-US" dirty="0"/>
              <a:t>Prioritize strategies for improving walkability</a:t>
            </a:r>
          </a:p>
          <a:p>
            <a:pPr lvl="1"/>
            <a:r>
              <a:rPr lang="en-US" dirty="0"/>
              <a:t>Highlight existing positive features</a:t>
            </a:r>
          </a:p>
          <a:p>
            <a:pPr lvl="1"/>
            <a:r>
              <a:rPr lang="en-US" dirty="0"/>
              <a:t>Provide baseline estimates that can be used to monitor change</a:t>
            </a:r>
          </a:p>
          <a:p>
            <a:endParaRPr lang="en-US" dirty="0"/>
          </a:p>
          <a:p>
            <a:r>
              <a:rPr lang="en-US" sz="2400" dirty="0"/>
              <a:t>Limitations</a:t>
            </a:r>
            <a:endParaRPr lang="en-US" dirty="0"/>
          </a:p>
          <a:p>
            <a:pPr lvl="1"/>
            <a:r>
              <a:rPr lang="en-US" dirty="0"/>
              <a:t>Cannot identify specific sites for improvement</a:t>
            </a:r>
          </a:p>
          <a:p>
            <a:pPr lvl="1"/>
            <a:r>
              <a:rPr lang="en-US" dirty="0"/>
              <a:t>No gold standard or defined benchmark for each measure</a:t>
            </a:r>
          </a:p>
        </p:txBody>
      </p:sp>
    </p:spTree>
    <p:extLst>
      <p:ext uri="{BB962C8B-B14F-4D97-AF65-F5344CB8AC3E}">
        <p14:creationId xmlns:p14="http://schemas.microsoft.com/office/powerpoint/2010/main" val="1216167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data from the USVI walkability audit be used…and what are its limitations?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15966" y="1708486"/>
          <a:ext cx="8412480" cy="496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1848862803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867572768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745638942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Audit results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A0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Potential uses…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A0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Cannot tell us…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A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632596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60038"/>
                          </a:solidFill>
                          <a:latin typeface="Calibri" panose="020F0502020204030204" pitchFamily="34" charset="0"/>
                        </a:rPr>
                        <a:t>3.2%</a:t>
                      </a: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of street</a:t>
                      </a:r>
                      <a:r>
                        <a:rPr lang="en-US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length in the USVI has </a:t>
                      </a:r>
                      <a:r>
                        <a:rPr lang="en-US" b="1" baseline="0" dirty="0">
                          <a:solidFill>
                            <a:srgbClr val="860038"/>
                          </a:solidFill>
                          <a:latin typeface="Calibri" panose="020F0502020204030204" pitchFamily="34" charset="0"/>
                        </a:rPr>
                        <a:t>mixed land use </a:t>
                      </a:r>
                      <a:r>
                        <a:rPr lang="en-US" b="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(residential and commercial).</a:t>
                      </a:r>
                      <a:endParaRPr lang="en-US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Consider </a:t>
                      </a:r>
                      <a:r>
                        <a:rPr lang="en-US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z</a:t>
                      </a: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oning</a:t>
                      </a:r>
                      <a:r>
                        <a:rPr lang="en-US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practices that encourage mixed use development.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20% of street length in the USVI should have mixed</a:t>
                      </a:r>
                      <a:r>
                        <a:rPr lang="en-US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used development.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860488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23.9%</a:t>
                      </a:r>
                      <a:r>
                        <a:rPr lang="en-US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 of street length in the USVI has </a:t>
                      </a:r>
                      <a:r>
                        <a:rPr lang="en-US" b="1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speed bumps</a:t>
                      </a:r>
                      <a:r>
                        <a:rPr lang="en-US" b="0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, but other traffic calming features are rare.</a:t>
                      </a:r>
                      <a:endParaRPr lang="en-US" b="0" dirty="0">
                        <a:solidFill>
                          <a:schemeClr val="bg2">
                            <a:lumMod val="8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Highlights existing traffic calming measures, but other more effective approaches could be used </a:t>
                      </a:r>
                      <a:r>
                        <a:rPr lang="en-US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to enhance pedestrian safety.</a:t>
                      </a:r>
                      <a:endParaRPr lang="en-US" dirty="0">
                        <a:solidFill>
                          <a:schemeClr val="bg2">
                            <a:lumMod val="8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Charlotte Amalie has no traffic calming features and would be an ideal location for a traffic circle.</a:t>
                      </a:r>
                      <a:endParaRPr lang="en-US" dirty="0">
                        <a:solidFill>
                          <a:schemeClr val="bg2">
                            <a:lumMod val="8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864126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6.1%</a:t>
                      </a:r>
                      <a:r>
                        <a:rPr lang="en-US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 of street crossings in the USVI have </a:t>
                      </a:r>
                      <a:r>
                        <a:rPr lang="en-US" b="1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marked crosswalks.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Consider Complete Streets</a:t>
                      </a:r>
                      <a:r>
                        <a:rPr lang="en-US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 approaches that design streets and crossings so they are </a:t>
                      </a:r>
                      <a:r>
                        <a:rPr lang="en-US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safe and accessible for all users, including pedestrians.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Five Points intersection on St. Croix needs more visible crosswalks.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70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08268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data from the USVI walkability audit be used…and what are its limitations?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15966" y="1708486"/>
          <a:ext cx="8412480" cy="496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1848862803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867572768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745638942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Audit results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A0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Potential uses…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A0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Cannot tell us…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A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632596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3.2%</a:t>
                      </a:r>
                      <a:r>
                        <a:rPr lang="en-US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 of street</a:t>
                      </a:r>
                      <a:r>
                        <a:rPr lang="en-US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 length in the USVI has </a:t>
                      </a:r>
                      <a:r>
                        <a:rPr lang="en-US" b="1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mixed land use </a:t>
                      </a:r>
                      <a:r>
                        <a:rPr lang="en-US" b="0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(residential and commercial).</a:t>
                      </a:r>
                      <a:endParaRPr lang="en-US" b="0" dirty="0">
                        <a:solidFill>
                          <a:schemeClr val="bg2">
                            <a:lumMod val="8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Consider </a:t>
                      </a:r>
                      <a:r>
                        <a:rPr lang="en-US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z</a:t>
                      </a:r>
                      <a:r>
                        <a:rPr lang="en-US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oning</a:t>
                      </a:r>
                      <a:r>
                        <a:rPr lang="en-US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 practices that encourage mixed use development.</a:t>
                      </a:r>
                      <a:endParaRPr lang="en-US" dirty="0">
                        <a:solidFill>
                          <a:schemeClr val="bg2">
                            <a:lumMod val="8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20% of street length in the USVI should have mixed</a:t>
                      </a:r>
                      <a:r>
                        <a:rPr lang="en-US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 used development.</a:t>
                      </a:r>
                      <a:endParaRPr lang="en-US" dirty="0">
                        <a:solidFill>
                          <a:schemeClr val="bg2">
                            <a:lumMod val="8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860488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60038"/>
                          </a:solidFill>
                          <a:latin typeface="Calibri" panose="020F0502020204030204" pitchFamily="34" charset="0"/>
                        </a:rPr>
                        <a:t>23.9%</a:t>
                      </a:r>
                      <a:r>
                        <a:rPr lang="en-US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of street length in the USVI has </a:t>
                      </a:r>
                      <a:r>
                        <a:rPr lang="en-US" b="1" baseline="0" dirty="0">
                          <a:solidFill>
                            <a:srgbClr val="860038"/>
                          </a:solidFill>
                          <a:latin typeface="Calibri" panose="020F0502020204030204" pitchFamily="34" charset="0"/>
                        </a:rPr>
                        <a:t>speed bumps</a:t>
                      </a:r>
                      <a:r>
                        <a:rPr lang="en-US" b="0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, but other traffic calming features are rare.</a:t>
                      </a:r>
                      <a:endParaRPr lang="en-US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Highlights existing traffic calming measures, but other more effective approaches could be used </a:t>
                      </a:r>
                      <a:r>
                        <a:rPr lang="en-US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to enhance pedestrian safety.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Charlotte Amalie has no traffic calming features and would be an ideal location for a traffic circle.</a:t>
                      </a:r>
                      <a:endParaRPr lang="en-US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864126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6.1%</a:t>
                      </a:r>
                      <a:r>
                        <a:rPr lang="en-US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 of street crossings in the USVI have </a:t>
                      </a:r>
                      <a:r>
                        <a:rPr lang="en-US" b="1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marked crosswalks.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Consider Complete Streets</a:t>
                      </a:r>
                      <a:r>
                        <a:rPr lang="en-US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 approaches that design streets and crossings so they are </a:t>
                      </a:r>
                      <a:r>
                        <a:rPr lang="en-US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safe and accessible for all users, including pedestrians.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Five Points intersection on St. Croix needs more visible crosswalks.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70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39525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data from the USVI walkability audit be used…and what are its limitations?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15966" y="1708486"/>
          <a:ext cx="8412480" cy="496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1848862803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867572768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745638942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Audit results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A0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Potential uses…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A0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</a:rPr>
                        <a:t>Cannot tell us…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A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632596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3.2%</a:t>
                      </a:r>
                      <a:r>
                        <a:rPr lang="en-US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 of street</a:t>
                      </a:r>
                      <a:r>
                        <a:rPr lang="en-US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 length in the USVI has </a:t>
                      </a:r>
                      <a:r>
                        <a:rPr lang="en-US" b="1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mixed land use </a:t>
                      </a:r>
                      <a:r>
                        <a:rPr lang="en-US" b="0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(residential and commercial).</a:t>
                      </a:r>
                      <a:endParaRPr lang="en-US" b="0" dirty="0">
                        <a:solidFill>
                          <a:schemeClr val="bg2">
                            <a:lumMod val="8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Consider </a:t>
                      </a:r>
                      <a:r>
                        <a:rPr lang="en-US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z</a:t>
                      </a:r>
                      <a:r>
                        <a:rPr lang="en-US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oning</a:t>
                      </a:r>
                      <a:r>
                        <a:rPr lang="en-US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 practices that encourage mixed use development.</a:t>
                      </a:r>
                      <a:endParaRPr lang="en-US" dirty="0">
                        <a:solidFill>
                          <a:schemeClr val="bg2">
                            <a:lumMod val="8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20% of street length in the USVI should have mixed</a:t>
                      </a:r>
                      <a:r>
                        <a:rPr lang="en-US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 used development.</a:t>
                      </a:r>
                      <a:endParaRPr lang="en-US" dirty="0">
                        <a:solidFill>
                          <a:schemeClr val="bg2">
                            <a:lumMod val="8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860488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23.9%</a:t>
                      </a:r>
                      <a:r>
                        <a:rPr lang="en-US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 of street length in the USVI has </a:t>
                      </a:r>
                      <a:r>
                        <a:rPr lang="en-US" b="1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speed bumps</a:t>
                      </a:r>
                      <a:r>
                        <a:rPr lang="en-US" b="0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, but other traffic calming features are rare.</a:t>
                      </a:r>
                      <a:endParaRPr lang="en-US" b="0" dirty="0">
                        <a:solidFill>
                          <a:schemeClr val="bg2">
                            <a:lumMod val="8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Highlights existing traffic calming measures, but other more effective approaches could be used </a:t>
                      </a:r>
                      <a:r>
                        <a:rPr lang="en-US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to enhance pedestrian safety.</a:t>
                      </a:r>
                      <a:endParaRPr lang="en-US" dirty="0">
                        <a:solidFill>
                          <a:schemeClr val="bg2">
                            <a:lumMod val="8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aseline="0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Calibri" panose="020F0502020204030204" pitchFamily="34" charset="0"/>
                        </a:rPr>
                        <a:t>Charlotte Amalie has no traffic calming features and would be an ideal location for a traffic circle.</a:t>
                      </a:r>
                      <a:endParaRPr lang="en-US" dirty="0">
                        <a:solidFill>
                          <a:schemeClr val="bg2">
                            <a:lumMod val="8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864126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860038"/>
                          </a:solidFill>
                          <a:latin typeface="Calibri" panose="020F0502020204030204" pitchFamily="34" charset="0"/>
                        </a:rPr>
                        <a:t>6.1%</a:t>
                      </a:r>
                      <a:r>
                        <a:rPr lang="en-US" dirty="0">
                          <a:solidFill>
                            <a:srgbClr val="860038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of street crossings in the USVI have </a:t>
                      </a:r>
                      <a:r>
                        <a:rPr lang="en-US" b="1" dirty="0">
                          <a:solidFill>
                            <a:srgbClr val="860038"/>
                          </a:solidFill>
                          <a:latin typeface="Calibri" panose="020F0502020204030204" pitchFamily="34" charset="0"/>
                        </a:rPr>
                        <a:t>marked crosswalks.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Consider Complete Streets</a:t>
                      </a:r>
                      <a:r>
                        <a:rPr lang="en-US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approaches that design streets and crossings so they are </a:t>
                      </a: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safe and accessible for all users, including pedestrians.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Five Points intersection on St. Croix needs more visible crosswalks.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70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11272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22" t="-112"/>
          <a:stretch/>
        </p:blipFill>
        <p:spPr>
          <a:xfrm>
            <a:off x="1133476" y="781050"/>
            <a:ext cx="3705225" cy="48302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00" r="1"/>
          <a:stretch/>
        </p:blipFill>
        <p:spPr>
          <a:xfrm>
            <a:off x="5372101" y="781050"/>
            <a:ext cx="3723659" cy="48302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3687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913" y="1039014"/>
            <a:ext cx="4834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i="0" dirty="0">
                <a:solidFill>
                  <a:srgbClr val="8A8D09"/>
                </a:solidFill>
                <a:latin typeface="Calibri" panose="020F0502020204030204" pitchFamily="34" charset="0"/>
                <a:ea typeface="+mn-ea"/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4913" y="2518187"/>
            <a:ext cx="4834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1022350" algn="l"/>
              </a:tabLst>
            </a:pPr>
            <a:r>
              <a:rPr lang="en-US" sz="2400" i="0" dirty="0">
                <a:solidFill>
                  <a:srgbClr val="8A8D09"/>
                </a:solidFill>
                <a:latin typeface="Calibri" panose="020F0502020204030204" pitchFamily="34" charset="0"/>
                <a:ea typeface="+mn-ea"/>
              </a:rPr>
              <a:t>Emily:  	</a:t>
            </a:r>
            <a:r>
              <a:rPr lang="en-US" sz="2400" i="0" dirty="0">
                <a:solidFill>
                  <a:srgbClr val="8A8D09"/>
                </a:solidFill>
                <a:latin typeface="Calibri" panose="020F0502020204030204" pitchFamily="34" charset="0"/>
                <a:ea typeface="+mn-ea"/>
                <a:hlinkClick r:id="rId3"/>
              </a:rPr>
              <a:t>yzv4@cdc.gov</a:t>
            </a:r>
            <a:endParaRPr lang="en-US" sz="2400" i="0" dirty="0">
              <a:solidFill>
                <a:srgbClr val="8A8D09"/>
              </a:solidFill>
              <a:latin typeface="Calibri" panose="020F0502020204030204" pitchFamily="34" charset="0"/>
              <a:ea typeface="+mn-ea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1022350" algn="l"/>
              </a:tabLst>
            </a:pPr>
            <a:r>
              <a:rPr lang="en-US" sz="2400" i="0" dirty="0">
                <a:solidFill>
                  <a:srgbClr val="8A8D09"/>
                </a:solidFill>
                <a:latin typeface="Calibri" panose="020F0502020204030204" pitchFamily="34" charset="0"/>
                <a:ea typeface="+mn-ea"/>
              </a:rPr>
              <a:t>John:   	</a:t>
            </a:r>
            <a:r>
              <a:rPr lang="en-US" sz="2400" i="0" dirty="0">
                <a:solidFill>
                  <a:srgbClr val="8A8D09"/>
                </a:solidFill>
                <a:latin typeface="Calibri" panose="020F0502020204030204" pitchFamily="34" charset="0"/>
                <a:ea typeface="+mn-ea"/>
                <a:hlinkClick r:id="rId4"/>
              </a:rPr>
              <a:t>ydk8@cdc.gov</a:t>
            </a:r>
            <a:r>
              <a:rPr lang="en-US" sz="2400" i="0" dirty="0">
                <a:solidFill>
                  <a:srgbClr val="8A8D09"/>
                </a:solidFill>
                <a:latin typeface="Calibri" panose="020F0502020204030204" pitchFamily="34" charset="0"/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76972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_100100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500" y="228600"/>
            <a:ext cx="5339659" cy="3200400"/>
          </a:xfrm>
          <a:prstGeom prst="rect">
            <a:avLst/>
          </a:prstGeom>
        </p:spPr>
      </p:pic>
      <p:pic>
        <p:nvPicPr>
          <p:cNvPr id="3" name="Picture 2" descr="123_100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" y="3733800"/>
            <a:ext cx="5943600" cy="3027516"/>
          </a:xfrm>
          <a:prstGeom prst="rect">
            <a:avLst/>
          </a:prstGeom>
        </p:spPr>
      </p:pic>
      <p:pic>
        <p:nvPicPr>
          <p:cNvPr id="4" name="Picture 3" descr="123_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543" y="762000"/>
            <a:ext cx="4486816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6740" y="3810000"/>
            <a:ext cx="38793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0" dirty="0">
                <a:solidFill>
                  <a:schemeClr val="tx2"/>
                </a:solidFill>
              </a:rPr>
              <a:t>St. Croix</a:t>
            </a:r>
          </a:p>
          <a:p>
            <a:pPr algn="ctr"/>
            <a:r>
              <a:rPr lang="en-US" b="1" i="0" dirty="0">
                <a:solidFill>
                  <a:schemeClr val="tx2"/>
                </a:solidFill>
              </a:rPr>
              <a:t>Demo project area.</a:t>
            </a:r>
          </a:p>
        </p:txBody>
      </p:sp>
    </p:spTree>
    <p:extLst>
      <p:ext uri="{BB962C8B-B14F-4D97-AF65-F5344CB8AC3E}">
        <p14:creationId xmlns:p14="http://schemas.microsoft.com/office/powerpoint/2010/main" val="4050028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28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" y="3190954"/>
            <a:ext cx="5562600" cy="3475492"/>
          </a:xfrm>
          <a:prstGeom prst="rect">
            <a:avLst/>
          </a:prstGeom>
        </p:spPr>
      </p:pic>
      <p:pic>
        <p:nvPicPr>
          <p:cNvPr id="2" name="Picture 1" descr="IMG_328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7124" y="152401"/>
            <a:ext cx="5699375" cy="3505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" y="762000"/>
            <a:ext cx="38793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0" dirty="0">
                <a:solidFill>
                  <a:schemeClr val="tx2"/>
                </a:solidFill>
              </a:rPr>
              <a:t>St. Thomas</a:t>
            </a:r>
          </a:p>
          <a:p>
            <a:pPr algn="ctr"/>
            <a:r>
              <a:rPr lang="en-US" b="1" i="0" dirty="0">
                <a:solidFill>
                  <a:schemeClr val="tx2"/>
                </a:solidFill>
              </a:rPr>
              <a:t>Demo project area.</a:t>
            </a:r>
          </a:p>
        </p:txBody>
      </p:sp>
    </p:spTree>
    <p:extLst>
      <p:ext uri="{BB962C8B-B14F-4D97-AF65-F5344CB8AC3E}">
        <p14:creationId xmlns:p14="http://schemas.microsoft.com/office/powerpoint/2010/main" val="2110538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21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" y="3657600"/>
            <a:ext cx="4907021" cy="3048000"/>
          </a:xfrm>
          <a:prstGeom prst="rect">
            <a:avLst/>
          </a:prstGeom>
        </p:spPr>
      </p:pic>
      <p:pic>
        <p:nvPicPr>
          <p:cNvPr id="3" name="Picture 2" descr="IMG_321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" y="152400"/>
            <a:ext cx="4929325" cy="3276600"/>
          </a:xfrm>
          <a:prstGeom prst="rect">
            <a:avLst/>
          </a:prstGeom>
        </p:spPr>
      </p:pic>
      <p:pic>
        <p:nvPicPr>
          <p:cNvPr id="4" name="Picture 3" descr="IMG_3206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700" y="1828800"/>
            <a:ext cx="500516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13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146300"/>
            <a:ext cx="10109200" cy="364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" y="381000"/>
            <a:ext cx="57484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i="0" dirty="0">
                <a:solidFill>
                  <a:schemeClr val="tx2"/>
                </a:solidFill>
              </a:rPr>
              <a:t>St. John: Fish Fry Road area </a:t>
            </a:r>
          </a:p>
        </p:txBody>
      </p:sp>
    </p:spTree>
    <p:extLst>
      <p:ext uri="{BB962C8B-B14F-4D97-AF65-F5344CB8AC3E}">
        <p14:creationId xmlns:p14="http://schemas.microsoft.com/office/powerpoint/2010/main" val="252139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3962400" cy="914400"/>
          </a:xfrm>
        </p:spPr>
        <p:txBody>
          <a:bodyPr/>
          <a:lstStyle/>
          <a:p>
            <a:pPr algn="l">
              <a:defRPr/>
            </a:pPr>
            <a:r>
              <a:rPr lang="en-US" sz="3200" b="1" dirty="0">
                <a:cs typeface="+mj-cs"/>
              </a:rPr>
              <a:t>Topics:</a:t>
            </a:r>
            <a:endParaRPr lang="en-US" sz="3200" dirty="0">
              <a:cs typeface="+mj-cs"/>
            </a:endParaRP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509" y="1066800"/>
            <a:ext cx="3550392" cy="542583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The goal: from projects to policy!</a:t>
            </a:r>
          </a:p>
          <a:p>
            <a:pPr>
              <a:defRPr/>
            </a:pPr>
            <a:r>
              <a:rPr lang="en-US" b="1" dirty="0" err="1"/>
              <a:t>Epi</a:t>
            </a:r>
            <a:r>
              <a:rPr lang="en-US" b="1" dirty="0"/>
              <a:t>-Aid data – using it to make the case.</a:t>
            </a:r>
          </a:p>
          <a:p>
            <a:pPr>
              <a:defRPr/>
            </a:pPr>
            <a:r>
              <a:rPr lang="en-US" b="1" dirty="0"/>
              <a:t>Discuss island action plans.</a:t>
            </a:r>
          </a:p>
          <a:p>
            <a:pPr>
              <a:defRPr/>
            </a:pPr>
            <a:r>
              <a:rPr lang="en-US" b="1" dirty="0"/>
              <a:t>Next steps, further TA.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4700" y="5257800"/>
            <a:ext cx="2949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/>
              <a:t>St. Thomas walk audit</a:t>
            </a:r>
          </a:p>
        </p:txBody>
      </p:sp>
      <p:pic>
        <p:nvPicPr>
          <p:cNvPr id="2" name="Picture 1" descr="IMG_328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800" y="381000"/>
            <a:ext cx="6299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9270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838200"/>
            <a:ext cx="4795887" cy="563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404" y="152400"/>
            <a:ext cx="487719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1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04800"/>
            <a:ext cx="5410200" cy="6416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81700" y="838200"/>
            <a:ext cx="403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FAFD00"/>
                </a:solidFill>
              </a:rPr>
              <a:t>The challenges – finding the balance between nature &amp; infrastructure, cost &amp; reality, now vs. later, etc.</a:t>
            </a:r>
          </a:p>
          <a:p>
            <a:pPr algn="l"/>
            <a:endParaRPr lang="en-US" b="1" i="0" dirty="0"/>
          </a:p>
          <a:p>
            <a:pPr algn="l"/>
            <a:r>
              <a:rPr lang="en-US" b="1" i="0" dirty="0"/>
              <a:t>But you can do it!</a:t>
            </a:r>
          </a:p>
        </p:txBody>
      </p:sp>
    </p:spTree>
    <p:extLst>
      <p:ext uri="{BB962C8B-B14F-4D97-AF65-F5344CB8AC3E}">
        <p14:creationId xmlns:p14="http://schemas.microsoft.com/office/powerpoint/2010/main" val="136591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B154090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700" y="4038600"/>
            <a:ext cx="2912926" cy="2405155"/>
          </a:xfrm>
          <a:prstGeom prst="rect">
            <a:avLst/>
          </a:prstGeom>
        </p:spPr>
      </p:pic>
      <p:pic>
        <p:nvPicPr>
          <p:cNvPr id="13" name="Picture 12" descr="PA259356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9300" y="4584660"/>
            <a:ext cx="4047864" cy="2197140"/>
          </a:xfrm>
          <a:prstGeom prst="rect">
            <a:avLst/>
          </a:prstGeom>
        </p:spPr>
      </p:pic>
      <p:sp>
        <p:nvSpPr>
          <p:cNvPr id="1660933" name="Text Box 5"/>
          <p:cNvSpPr txBox="1">
            <a:spLocks noChangeArrowheads="1"/>
          </p:cNvSpPr>
          <p:nvPr/>
        </p:nvSpPr>
        <p:spPr bwMode="auto">
          <a:xfrm>
            <a:off x="5372100" y="3733800"/>
            <a:ext cx="160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0" dirty="0">
                <a:cs typeface="+mn-cs"/>
              </a:rPr>
              <a:t>Site Design</a:t>
            </a:r>
          </a:p>
        </p:txBody>
      </p:sp>
      <p:sp>
        <p:nvSpPr>
          <p:cNvPr id="1660937" name="Text Box 9"/>
          <p:cNvSpPr txBox="1">
            <a:spLocks noChangeArrowheads="1"/>
          </p:cNvSpPr>
          <p:nvPr/>
        </p:nvSpPr>
        <p:spPr bwMode="auto">
          <a:xfrm>
            <a:off x="2552700" y="3657600"/>
            <a:ext cx="152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0" dirty="0">
                <a:cs typeface="+mn-cs"/>
              </a:rPr>
              <a:t>Safety &amp; Access</a:t>
            </a:r>
          </a:p>
        </p:txBody>
      </p:sp>
      <p:sp>
        <p:nvSpPr>
          <p:cNvPr id="1660938" name="Text Box 10"/>
          <p:cNvSpPr txBox="1">
            <a:spLocks noChangeArrowheads="1"/>
          </p:cNvSpPr>
          <p:nvPr/>
        </p:nvSpPr>
        <p:spPr bwMode="auto">
          <a:xfrm>
            <a:off x="5709158" y="3043535"/>
            <a:ext cx="1491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0" dirty="0">
                <a:cs typeface="+mn-cs"/>
              </a:rPr>
              <a:t>Network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0180"/>
            <a:ext cx="1009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0" dirty="0">
                <a:solidFill>
                  <a:schemeClr val="tx2"/>
                </a:solidFill>
              </a:rPr>
              <a:t>Environment: settings supporting active transportation!</a:t>
            </a:r>
          </a:p>
        </p:txBody>
      </p:sp>
      <p:pic>
        <p:nvPicPr>
          <p:cNvPr id="16" name="Picture 15" descr="PB178134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291" y="533400"/>
            <a:ext cx="2677409" cy="1561660"/>
          </a:xfrm>
          <a:prstGeom prst="rect">
            <a:avLst/>
          </a:prstGeom>
        </p:spPr>
      </p:pic>
      <p:pic>
        <p:nvPicPr>
          <p:cNvPr id="4" name="Picture 3" descr="P6124500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9600"/>
            <a:ext cx="2811637" cy="2057400"/>
          </a:xfrm>
          <a:prstGeom prst="rect">
            <a:avLst/>
          </a:prstGeom>
        </p:spPr>
      </p:pic>
      <p:pic>
        <p:nvPicPr>
          <p:cNvPr id="7" name="Picture 6" descr="P6114020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700" y="1371600"/>
            <a:ext cx="2438400" cy="1904680"/>
          </a:xfrm>
          <a:prstGeom prst="rect">
            <a:avLst/>
          </a:prstGeom>
        </p:spPr>
      </p:pic>
      <p:sp>
        <p:nvSpPr>
          <p:cNvPr id="1660939" name="Text Box 11"/>
          <p:cNvSpPr txBox="1">
            <a:spLocks noChangeArrowheads="1"/>
          </p:cNvSpPr>
          <p:nvPr/>
        </p:nvSpPr>
        <p:spPr bwMode="auto">
          <a:xfrm>
            <a:off x="2171701" y="731759"/>
            <a:ext cx="20857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0" dirty="0">
                <a:cs typeface="+mn-cs"/>
              </a:rPr>
              <a:t>Destinations</a:t>
            </a:r>
          </a:p>
        </p:txBody>
      </p:sp>
      <p:pic>
        <p:nvPicPr>
          <p:cNvPr id="18" name="Picture 17" descr="P6124376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0100" y="629066"/>
            <a:ext cx="2532083" cy="2418934"/>
          </a:xfrm>
          <a:prstGeom prst="rect">
            <a:avLst/>
          </a:prstGeom>
        </p:spPr>
      </p:pic>
      <p:pic>
        <p:nvPicPr>
          <p:cNvPr id="19" name="Picture 18" descr="PA266729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7" y="3505200"/>
            <a:ext cx="24479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P6124562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100" y="2133600"/>
            <a:ext cx="27739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06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3" grpId="0"/>
      <p:bldP spid="1660937" grpId="0"/>
      <p:bldP spid="16609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722" name="Text Box 2"/>
          <p:cNvSpPr txBox="1">
            <a:spLocks noChangeArrowheads="1"/>
          </p:cNvSpPr>
          <p:nvPr/>
        </p:nvSpPr>
        <p:spPr bwMode="auto">
          <a:xfrm>
            <a:off x="0" y="33003"/>
            <a:ext cx="5143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chemeClr val="tx2"/>
                </a:solidFill>
              </a:rPr>
              <a:t>The “stealth” team:</a:t>
            </a:r>
            <a:endParaRPr lang="en-US" sz="3600" b="1" i="0" dirty="0"/>
          </a:p>
        </p:txBody>
      </p:sp>
      <p:sp>
        <p:nvSpPr>
          <p:cNvPr id="1694723" name="Oval 3"/>
          <p:cNvSpPr>
            <a:spLocks noChangeArrowheads="1"/>
          </p:cNvSpPr>
          <p:nvPr/>
        </p:nvSpPr>
        <p:spPr bwMode="auto">
          <a:xfrm>
            <a:off x="4152901" y="3962400"/>
            <a:ext cx="1066800" cy="990600"/>
          </a:xfrm>
          <a:prstGeom prst="ellipse">
            <a:avLst/>
          </a:prstGeom>
          <a:solidFill>
            <a:schemeClr val="accent1">
              <a:alpha val="49001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0"/>
              <a:t>Health</a:t>
            </a:r>
          </a:p>
        </p:txBody>
      </p:sp>
      <p:sp>
        <p:nvSpPr>
          <p:cNvPr id="1694724" name="Oval 4"/>
          <p:cNvSpPr>
            <a:spLocks noChangeArrowheads="1"/>
          </p:cNvSpPr>
          <p:nvPr/>
        </p:nvSpPr>
        <p:spPr bwMode="auto">
          <a:xfrm>
            <a:off x="2933700" y="1981200"/>
            <a:ext cx="1066800" cy="990600"/>
          </a:xfrm>
          <a:prstGeom prst="ellipse">
            <a:avLst/>
          </a:prstGeom>
          <a:solidFill>
            <a:srgbClr val="993366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0"/>
              <a:t>DPW</a:t>
            </a:r>
          </a:p>
        </p:txBody>
      </p:sp>
      <p:sp>
        <p:nvSpPr>
          <p:cNvPr id="1694725" name="Oval 5"/>
          <p:cNvSpPr>
            <a:spLocks noChangeArrowheads="1"/>
          </p:cNvSpPr>
          <p:nvPr/>
        </p:nvSpPr>
        <p:spPr bwMode="auto">
          <a:xfrm>
            <a:off x="3314704" y="1143000"/>
            <a:ext cx="1295400" cy="1143000"/>
          </a:xfrm>
          <a:prstGeom prst="ellipse">
            <a:avLst/>
          </a:prstGeom>
          <a:solidFill>
            <a:srgbClr val="008000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i="0"/>
              <a:t>Planning</a:t>
            </a:r>
          </a:p>
        </p:txBody>
      </p:sp>
      <p:sp>
        <p:nvSpPr>
          <p:cNvPr id="1694726" name="Oval 6"/>
          <p:cNvSpPr>
            <a:spLocks noChangeArrowheads="1"/>
          </p:cNvSpPr>
          <p:nvPr/>
        </p:nvSpPr>
        <p:spPr bwMode="auto">
          <a:xfrm>
            <a:off x="4914900" y="6096000"/>
            <a:ext cx="685800" cy="685800"/>
          </a:xfrm>
          <a:prstGeom prst="ellipse">
            <a:avLst/>
          </a:prstGeom>
          <a:solidFill>
            <a:srgbClr val="FF6600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0"/>
              <a:t>AHA</a:t>
            </a:r>
          </a:p>
        </p:txBody>
      </p:sp>
      <p:sp>
        <p:nvSpPr>
          <p:cNvPr id="1694727" name="Oval 7"/>
          <p:cNvSpPr>
            <a:spLocks noChangeArrowheads="1"/>
          </p:cNvSpPr>
          <p:nvPr/>
        </p:nvSpPr>
        <p:spPr bwMode="auto">
          <a:xfrm>
            <a:off x="3467100" y="5257800"/>
            <a:ext cx="1219200" cy="990600"/>
          </a:xfrm>
          <a:prstGeom prst="ellipse">
            <a:avLst/>
          </a:prstGeom>
          <a:solidFill>
            <a:srgbClr val="FF9900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0" dirty="0"/>
              <a:t>AARP</a:t>
            </a:r>
          </a:p>
        </p:txBody>
      </p:sp>
      <p:sp>
        <p:nvSpPr>
          <p:cNvPr id="1694728" name="Oval 8"/>
          <p:cNvSpPr>
            <a:spLocks noChangeArrowheads="1"/>
          </p:cNvSpPr>
          <p:nvPr/>
        </p:nvSpPr>
        <p:spPr bwMode="auto">
          <a:xfrm>
            <a:off x="4152904" y="6172200"/>
            <a:ext cx="762000" cy="685800"/>
          </a:xfrm>
          <a:prstGeom prst="ellipse">
            <a:avLst/>
          </a:prstGeom>
          <a:solidFill>
            <a:srgbClr val="FF9900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0"/>
              <a:t>ACS</a:t>
            </a:r>
          </a:p>
        </p:txBody>
      </p:sp>
      <p:sp>
        <p:nvSpPr>
          <p:cNvPr id="1694729" name="Oval 9"/>
          <p:cNvSpPr>
            <a:spLocks noChangeArrowheads="1"/>
          </p:cNvSpPr>
          <p:nvPr/>
        </p:nvSpPr>
        <p:spPr bwMode="auto">
          <a:xfrm>
            <a:off x="495301" y="990600"/>
            <a:ext cx="1295400" cy="1295400"/>
          </a:xfrm>
          <a:prstGeom prst="ellipse">
            <a:avLst/>
          </a:prstGeom>
          <a:solidFill>
            <a:srgbClr val="993366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i="0"/>
              <a:t>Transport</a:t>
            </a:r>
          </a:p>
        </p:txBody>
      </p:sp>
      <p:sp>
        <p:nvSpPr>
          <p:cNvPr id="1694730" name="Oval 10"/>
          <p:cNvSpPr>
            <a:spLocks noChangeArrowheads="1"/>
          </p:cNvSpPr>
          <p:nvPr/>
        </p:nvSpPr>
        <p:spPr bwMode="auto">
          <a:xfrm>
            <a:off x="7353301" y="914400"/>
            <a:ext cx="838200" cy="762000"/>
          </a:xfrm>
          <a:prstGeom prst="ellipse">
            <a:avLst/>
          </a:prstGeom>
          <a:solidFill>
            <a:srgbClr val="339966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0"/>
              <a:t>Rec.</a:t>
            </a:r>
          </a:p>
        </p:txBody>
      </p:sp>
      <p:sp>
        <p:nvSpPr>
          <p:cNvPr id="1694731" name="Oval 11"/>
          <p:cNvSpPr>
            <a:spLocks noChangeArrowheads="1"/>
          </p:cNvSpPr>
          <p:nvPr/>
        </p:nvSpPr>
        <p:spPr bwMode="auto">
          <a:xfrm>
            <a:off x="7124700" y="304800"/>
            <a:ext cx="838200" cy="762000"/>
          </a:xfrm>
          <a:prstGeom prst="ellipse">
            <a:avLst/>
          </a:prstGeom>
          <a:solidFill>
            <a:srgbClr val="339966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0"/>
              <a:t>Trails</a:t>
            </a:r>
          </a:p>
        </p:txBody>
      </p:sp>
      <p:sp>
        <p:nvSpPr>
          <p:cNvPr id="1694732" name="Oval 12"/>
          <p:cNvSpPr>
            <a:spLocks noChangeArrowheads="1"/>
          </p:cNvSpPr>
          <p:nvPr/>
        </p:nvSpPr>
        <p:spPr bwMode="auto">
          <a:xfrm>
            <a:off x="4457700" y="838200"/>
            <a:ext cx="1219200" cy="1143000"/>
          </a:xfrm>
          <a:prstGeom prst="ellipse">
            <a:avLst/>
          </a:prstGeom>
          <a:solidFill>
            <a:srgbClr val="993300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0"/>
              <a:t>Elected</a:t>
            </a:r>
          </a:p>
        </p:txBody>
      </p:sp>
      <p:sp>
        <p:nvSpPr>
          <p:cNvPr id="1694733" name="Oval 13"/>
          <p:cNvSpPr>
            <a:spLocks noChangeArrowheads="1"/>
          </p:cNvSpPr>
          <p:nvPr/>
        </p:nvSpPr>
        <p:spPr bwMode="auto">
          <a:xfrm>
            <a:off x="342900" y="2133600"/>
            <a:ext cx="1219200" cy="1219200"/>
          </a:xfrm>
          <a:prstGeom prst="ellipse">
            <a:avLst/>
          </a:prstGeom>
          <a:solidFill>
            <a:srgbClr val="800000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i="0"/>
              <a:t>Neighbor-</a:t>
            </a:r>
          </a:p>
          <a:p>
            <a:pPr algn="ctr"/>
            <a:r>
              <a:rPr lang="en-US" sz="1800" b="1" i="0"/>
              <a:t>hoods</a:t>
            </a:r>
          </a:p>
        </p:txBody>
      </p:sp>
      <p:sp>
        <p:nvSpPr>
          <p:cNvPr id="1694734" name="Oval 14"/>
          <p:cNvSpPr>
            <a:spLocks noChangeArrowheads="1"/>
          </p:cNvSpPr>
          <p:nvPr/>
        </p:nvSpPr>
        <p:spPr bwMode="auto">
          <a:xfrm>
            <a:off x="7429500" y="4648200"/>
            <a:ext cx="990600" cy="990600"/>
          </a:xfrm>
          <a:prstGeom prst="ellipse">
            <a:avLst/>
          </a:prstGeom>
          <a:solidFill>
            <a:srgbClr val="339966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0"/>
              <a:t>PTOs</a:t>
            </a:r>
          </a:p>
        </p:txBody>
      </p:sp>
      <p:sp>
        <p:nvSpPr>
          <p:cNvPr id="1694735" name="Oval 15"/>
          <p:cNvSpPr>
            <a:spLocks noChangeArrowheads="1"/>
          </p:cNvSpPr>
          <p:nvPr/>
        </p:nvSpPr>
        <p:spPr bwMode="auto">
          <a:xfrm>
            <a:off x="419100" y="5029200"/>
            <a:ext cx="1371600" cy="1371600"/>
          </a:xfrm>
          <a:prstGeom prst="ellipse">
            <a:avLst/>
          </a:prstGeom>
          <a:solidFill>
            <a:srgbClr val="FFFF00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0"/>
              <a:t>Hospital</a:t>
            </a:r>
          </a:p>
        </p:txBody>
      </p:sp>
      <p:sp>
        <p:nvSpPr>
          <p:cNvPr id="1694736" name="Oval 16"/>
          <p:cNvSpPr>
            <a:spLocks noChangeArrowheads="1"/>
          </p:cNvSpPr>
          <p:nvPr/>
        </p:nvSpPr>
        <p:spPr bwMode="auto">
          <a:xfrm>
            <a:off x="1714500" y="4953000"/>
            <a:ext cx="1143000" cy="1143000"/>
          </a:xfrm>
          <a:prstGeom prst="ellipse">
            <a:avLst/>
          </a:prstGeom>
          <a:solidFill>
            <a:srgbClr val="FFFF00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0"/>
              <a:t>Insurer</a:t>
            </a:r>
          </a:p>
        </p:txBody>
      </p:sp>
      <p:sp>
        <p:nvSpPr>
          <p:cNvPr id="1694737" name="Oval 17"/>
          <p:cNvSpPr>
            <a:spLocks noChangeArrowheads="1"/>
          </p:cNvSpPr>
          <p:nvPr/>
        </p:nvSpPr>
        <p:spPr bwMode="auto">
          <a:xfrm>
            <a:off x="7962900" y="152400"/>
            <a:ext cx="1371600" cy="1295400"/>
          </a:xfrm>
          <a:prstGeom prst="ellipse">
            <a:avLst/>
          </a:prstGeom>
          <a:solidFill>
            <a:srgbClr val="339966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i="0"/>
              <a:t>Bike/Ped</a:t>
            </a:r>
          </a:p>
          <a:p>
            <a:pPr algn="ctr"/>
            <a:r>
              <a:rPr lang="en-US" sz="2000" b="1" i="0"/>
              <a:t>Advocate</a:t>
            </a:r>
          </a:p>
        </p:txBody>
      </p:sp>
      <p:sp>
        <p:nvSpPr>
          <p:cNvPr id="1694738" name="Oval 18"/>
          <p:cNvSpPr>
            <a:spLocks noChangeArrowheads="1"/>
          </p:cNvSpPr>
          <p:nvPr/>
        </p:nvSpPr>
        <p:spPr bwMode="auto">
          <a:xfrm>
            <a:off x="8343900" y="2819400"/>
            <a:ext cx="914400" cy="914400"/>
          </a:xfrm>
          <a:prstGeom prst="ellipse">
            <a:avLst/>
          </a:prstGeom>
          <a:solidFill>
            <a:srgbClr val="800080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i="0"/>
              <a:t>Banks</a:t>
            </a:r>
          </a:p>
        </p:txBody>
      </p:sp>
      <p:sp>
        <p:nvSpPr>
          <p:cNvPr id="1694739" name="Oval 19"/>
          <p:cNvSpPr>
            <a:spLocks noChangeArrowheads="1"/>
          </p:cNvSpPr>
          <p:nvPr/>
        </p:nvSpPr>
        <p:spPr bwMode="auto">
          <a:xfrm>
            <a:off x="9258300" y="3200400"/>
            <a:ext cx="914400" cy="914400"/>
          </a:xfrm>
          <a:prstGeom prst="ellipse">
            <a:avLst/>
          </a:prstGeom>
          <a:solidFill>
            <a:srgbClr val="33CCCC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0"/>
              <a:t>NAHB</a:t>
            </a:r>
          </a:p>
        </p:txBody>
      </p:sp>
      <p:sp>
        <p:nvSpPr>
          <p:cNvPr id="1694740" name="Oval 20"/>
          <p:cNvSpPr>
            <a:spLocks noChangeArrowheads="1"/>
          </p:cNvSpPr>
          <p:nvPr/>
        </p:nvSpPr>
        <p:spPr bwMode="auto">
          <a:xfrm>
            <a:off x="6743704" y="5257800"/>
            <a:ext cx="1066800" cy="990600"/>
          </a:xfrm>
          <a:prstGeom prst="ellipse">
            <a:avLst/>
          </a:prstGeom>
          <a:solidFill>
            <a:srgbClr val="0000FF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i="0"/>
              <a:t>Churches</a:t>
            </a:r>
          </a:p>
        </p:txBody>
      </p:sp>
      <p:sp>
        <p:nvSpPr>
          <p:cNvPr id="1694741" name="Oval 21"/>
          <p:cNvSpPr>
            <a:spLocks noChangeArrowheads="1"/>
          </p:cNvSpPr>
          <p:nvPr/>
        </p:nvSpPr>
        <p:spPr bwMode="auto">
          <a:xfrm>
            <a:off x="800100" y="4038600"/>
            <a:ext cx="1371600" cy="1295400"/>
          </a:xfrm>
          <a:prstGeom prst="ellipse">
            <a:avLst/>
          </a:prstGeom>
          <a:solidFill>
            <a:srgbClr val="339966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i="0"/>
              <a:t>Employers</a:t>
            </a:r>
          </a:p>
        </p:txBody>
      </p:sp>
      <p:sp>
        <p:nvSpPr>
          <p:cNvPr id="1694742" name="Oval 22"/>
          <p:cNvSpPr>
            <a:spLocks noChangeArrowheads="1"/>
          </p:cNvSpPr>
          <p:nvPr/>
        </p:nvSpPr>
        <p:spPr bwMode="auto">
          <a:xfrm>
            <a:off x="5905506" y="2971800"/>
            <a:ext cx="1164147" cy="1161010"/>
          </a:xfrm>
          <a:prstGeom prst="ellipse">
            <a:avLst/>
          </a:prstGeom>
          <a:solidFill>
            <a:srgbClr val="FF99CC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i="0"/>
              <a:t>Developer</a:t>
            </a:r>
          </a:p>
        </p:txBody>
      </p:sp>
      <p:sp>
        <p:nvSpPr>
          <p:cNvPr id="1694743" name="Oval 23"/>
          <p:cNvSpPr>
            <a:spLocks noChangeArrowheads="1"/>
          </p:cNvSpPr>
          <p:nvPr/>
        </p:nvSpPr>
        <p:spPr bwMode="auto">
          <a:xfrm>
            <a:off x="9105900" y="2514600"/>
            <a:ext cx="838200" cy="762000"/>
          </a:xfrm>
          <a:prstGeom prst="ellipse">
            <a:avLst/>
          </a:prstGeom>
          <a:solidFill>
            <a:srgbClr val="33CCCC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0"/>
              <a:t>NAR</a:t>
            </a:r>
          </a:p>
        </p:txBody>
      </p:sp>
      <p:sp>
        <p:nvSpPr>
          <p:cNvPr id="1694744" name="Oval 24"/>
          <p:cNvSpPr>
            <a:spLocks noChangeArrowheads="1"/>
          </p:cNvSpPr>
          <p:nvPr/>
        </p:nvSpPr>
        <p:spPr bwMode="auto">
          <a:xfrm>
            <a:off x="3848100" y="1905000"/>
            <a:ext cx="2209800" cy="2133600"/>
          </a:xfrm>
          <a:prstGeom prst="ellipse">
            <a:avLst/>
          </a:prstGeom>
          <a:solidFill>
            <a:srgbClr val="FF6600">
              <a:alpha val="75000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i="0" dirty="0"/>
              <a:t>Vision</a:t>
            </a:r>
          </a:p>
          <a:p>
            <a:pPr algn="ctr"/>
            <a:r>
              <a:rPr lang="en-US" sz="2800" b="1" i="0" dirty="0"/>
              <a:t>Job</a:t>
            </a:r>
          </a:p>
          <a:p>
            <a:pPr algn="ctr"/>
            <a:r>
              <a:rPr lang="en-US" sz="2800" b="1" i="0" dirty="0"/>
              <a:t>Reach</a:t>
            </a:r>
          </a:p>
        </p:txBody>
      </p:sp>
      <p:sp>
        <p:nvSpPr>
          <p:cNvPr id="1694745" name="Line 25"/>
          <p:cNvSpPr>
            <a:spLocks noChangeShapeType="1"/>
          </p:cNvSpPr>
          <p:nvPr/>
        </p:nvSpPr>
        <p:spPr bwMode="auto">
          <a:xfrm>
            <a:off x="1866904" y="19812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746" name="Line 26"/>
          <p:cNvSpPr>
            <a:spLocks noChangeShapeType="1"/>
          </p:cNvSpPr>
          <p:nvPr/>
        </p:nvSpPr>
        <p:spPr bwMode="auto">
          <a:xfrm>
            <a:off x="7200904" y="3048000"/>
            <a:ext cx="1066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747" name="Line 27"/>
          <p:cNvSpPr>
            <a:spLocks noChangeShapeType="1"/>
          </p:cNvSpPr>
          <p:nvPr/>
        </p:nvSpPr>
        <p:spPr bwMode="auto">
          <a:xfrm flipV="1">
            <a:off x="2400300" y="4572000"/>
            <a:ext cx="914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748" name="Line 28"/>
          <p:cNvSpPr>
            <a:spLocks noChangeShapeType="1"/>
          </p:cNvSpPr>
          <p:nvPr/>
        </p:nvSpPr>
        <p:spPr bwMode="auto">
          <a:xfrm flipH="1" flipV="1">
            <a:off x="4610100" y="48768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749" name="Line 29"/>
          <p:cNvSpPr>
            <a:spLocks noChangeShapeType="1"/>
          </p:cNvSpPr>
          <p:nvPr/>
        </p:nvSpPr>
        <p:spPr bwMode="auto">
          <a:xfrm>
            <a:off x="6438900" y="4267200"/>
            <a:ext cx="9144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750" name="Line 30"/>
          <p:cNvSpPr>
            <a:spLocks noChangeShapeType="1"/>
          </p:cNvSpPr>
          <p:nvPr/>
        </p:nvSpPr>
        <p:spPr bwMode="auto">
          <a:xfrm flipV="1">
            <a:off x="6515100" y="1143000"/>
            <a:ext cx="6858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751" name="Oval 31"/>
          <p:cNvSpPr>
            <a:spLocks noChangeArrowheads="1"/>
          </p:cNvSpPr>
          <p:nvPr/>
        </p:nvSpPr>
        <p:spPr bwMode="auto">
          <a:xfrm>
            <a:off x="7658104" y="5562600"/>
            <a:ext cx="1066800" cy="990600"/>
          </a:xfrm>
          <a:prstGeom prst="ellipse">
            <a:avLst/>
          </a:prstGeom>
          <a:solidFill>
            <a:srgbClr val="33CCCC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i="0"/>
              <a:t>Service</a:t>
            </a:r>
          </a:p>
          <a:p>
            <a:pPr algn="ctr"/>
            <a:r>
              <a:rPr lang="en-US" sz="2000" b="1" i="0"/>
              <a:t>Orgs.</a:t>
            </a:r>
          </a:p>
        </p:txBody>
      </p:sp>
      <p:sp>
        <p:nvSpPr>
          <p:cNvPr id="1694752" name="Oval 32"/>
          <p:cNvSpPr>
            <a:spLocks noChangeArrowheads="1"/>
          </p:cNvSpPr>
          <p:nvPr/>
        </p:nvSpPr>
        <p:spPr bwMode="auto">
          <a:xfrm>
            <a:off x="2705101" y="2667000"/>
            <a:ext cx="1219200" cy="1066800"/>
          </a:xfrm>
          <a:prstGeom prst="ellipse">
            <a:avLst/>
          </a:prstGeom>
          <a:solidFill>
            <a:srgbClr val="FFFF00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i="0" dirty="0"/>
              <a:t>Transit</a:t>
            </a:r>
          </a:p>
        </p:txBody>
      </p:sp>
      <p:sp>
        <p:nvSpPr>
          <p:cNvPr id="1694753" name="Oval 33"/>
          <p:cNvSpPr>
            <a:spLocks noChangeArrowheads="1"/>
          </p:cNvSpPr>
          <p:nvPr/>
        </p:nvSpPr>
        <p:spPr bwMode="auto">
          <a:xfrm>
            <a:off x="7886700" y="1371600"/>
            <a:ext cx="1143000" cy="990600"/>
          </a:xfrm>
          <a:prstGeom prst="ellipse">
            <a:avLst/>
          </a:prstGeom>
          <a:solidFill>
            <a:srgbClr val="00FF00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0"/>
              <a:t>Enviro.</a:t>
            </a:r>
          </a:p>
        </p:txBody>
      </p:sp>
      <p:sp>
        <p:nvSpPr>
          <p:cNvPr id="1694754" name="Oval 34"/>
          <p:cNvSpPr>
            <a:spLocks noChangeArrowheads="1"/>
          </p:cNvSpPr>
          <p:nvPr/>
        </p:nvSpPr>
        <p:spPr bwMode="auto">
          <a:xfrm>
            <a:off x="5981704" y="2057400"/>
            <a:ext cx="1219200" cy="1066800"/>
          </a:xfrm>
          <a:prstGeom prst="ellipse">
            <a:avLst/>
          </a:prstGeom>
          <a:solidFill>
            <a:srgbClr val="00CCFF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i="0" dirty="0"/>
              <a:t>Housing</a:t>
            </a:r>
          </a:p>
        </p:txBody>
      </p:sp>
      <p:sp>
        <p:nvSpPr>
          <p:cNvPr id="1694755" name="Oval 35"/>
          <p:cNvSpPr>
            <a:spLocks noChangeArrowheads="1"/>
          </p:cNvSpPr>
          <p:nvPr/>
        </p:nvSpPr>
        <p:spPr bwMode="auto">
          <a:xfrm>
            <a:off x="5143500" y="3733800"/>
            <a:ext cx="1143000" cy="990600"/>
          </a:xfrm>
          <a:prstGeom prst="ellipse">
            <a:avLst/>
          </a:prstGeom>
          <a:solidFill>
            <a:schemeClr val="accent1">
              <a:alpha val="37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i="0"/>
              <a:t>Schools</a:t>
            </a:r>
          </a:p>
        </p:txBody>
      </p:sp>
      <p:sp>
        <p:nvSpPr>
          <p:cNvPr id="1694756" name="Oval 36"/>
          <p:cNvSpPr>
            <a:spLocks noChangeArrowheads="1"/>
          </p:cNvSpPr>
          <p:nvPr/>
        </p:nvSpPr>
        <p:spPr bwMode="auto">
          <a:xfrm>
            <a:off x="5524501" y="1295400"/>
            <a:ext cx="1066800" cy="990600"/>
          </a:xfrm>
          <a:prstGeom prst="ellipse">
            <a:avLst/>
          </a:prstGeom>
          <a:solidFill>
            <a:srgbClr val="CC9900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i="0"/>
              <a:t>Parks</a:t>
            </a:r>
          </a:p>
        </p:txBody>
      </p:sp>
      <p:sp>
        <p:nvSpPr>
          <p:cNvPr id="1694757" name="Oval 37"/>
          <p:cNvSpPr>
            <a:spLocks noChangeArrowheads="1"/>
          </p:cNvSpPr>
          <p:nvPr/>
        </p:nvSpPr>
        <p:spPr bwMode="auto">
          <a:xfrm>
            <a:off x="4610100" y="5257800"/>
            <a:ext cx="1066800" cy="914400"/>
          </a:xfrm>
          <a:prstGeom prst="ellipse">
            <a:avLst/>
          </a:prstGeom>
          <a:solidFill>
            <a:srgbClr val="FF6600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i="0"/>
              <a:t>Found.</a:t>
            </a:r>
          </a:p>
        </p:txBody>
      </p:sp>
      <p:sp>
        <p:nvSpPr>
          <p:cNvPr id="1694758" name="Oval 38"/>
          <p:cNvSpPr>
            <a:spLocks noChangeArrowheads="1"/>
          </p:cNvSpPr>
          <p:nvPr/>
        </p:nvSpPr>
        <p:spPr bwMode="auto">
          <a:xfrm>
            <a:off x="3162300" y="3505200"/>
            <a:ext cx="1143000" cy="1066800"/>
          </a:xfrm>
          <a:prstGeom prst="ellipse">
            <a:avLst/>
          </a:prstGeom>
          <a:solidFill>
            <a:srgbClr val="FF6600">
              <a:alpha val="34000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i="0"/>
              <a:t>Chamber</a:t>
            </a:r>
          </a:p>
        </p:txBody>
      </p:sp>
      <p:sp>
        <p:nvSpPr>
          <p:cNvPr id="1694759" name="Oval 39"/>
          <p:cNvSpPr>
            <a:spLocks noChangeArrowheads="1"/>
          </p:cNvSpPr>
          <p:nvPr/>
        </p:nvSpPr>
        <p:spPr bwMode="auto">
          <a:xfrm>
            <a:off x="8420100" y="3505200"/>
            <a:ext cx="1066800" cy="990600"/>
          </a:xfrm>
          <a:prstGeom prst="ellipse">
            <a:avLst/>
          </a:prstGeom>
          <a:solidFill>
            <a:srgbClr val="666699">
              <a:alpha val="49001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 i="0"/>
              <a:t>Chamber</a:t>
            </a:r>
          </a:p>
        </p:txBody>
      </p:sp>
    </p:spTree>
    <p:extLst>
      <p:ext uri="{BB962C8B-B14F-4D97-AF65-F5344CB8AC3E}">
        <p14:creationId xmlns:p14="http://schemas.microsoft.com/office/powerpoint/2010/main" val="13631987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1-05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00" y="609600"/>
            <a:ext cx="50711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097" y="0"/>
            <a:ext cx="10090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0" dirty="0">
                <a:solidFill>
                  <a:srgbClr val="FAFD00"/>
                </a:solidFill>
              </a:rPr>
              <a:t>Trials, pilots &amp; demonstration projects build momentum.</a:t>
            </a:r>
          </a:p>
        </p:txBody>
      </p:sp>
      <p:pic>
        <p:nvPicPr>
          <p:cNvPr id="7" name="Picture 1" descr="2016-07-27 14 45 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776" y="609600"/>
            <a:ext cx="4848224" cy="23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707327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6900" y="3200400"/>
            <a:ext cx="4437068" cy="332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P415194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3" y="3276600"/>
            <a:ext cx="454183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lanters.4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" y="3124200"/>
            <a:ext cx="4769188" cy="3429000"/>
          </a:xfrm>
          <a:prstGeom prst="rect">
            <a:avLst/>
          </a:prstGeom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47700" y="6019800"/>
            <a:ext cx="3399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i="0" dirty="0">
                <a:solidFill>
                  <a:srgbClr val="000000"/>
                </a:solidFill>
              </a:rPr>
              <a:t>Curb stops &amp; planters</a:t>
            </a:r>
          </a:p>
        </p:txBody>
      </p:sp>
    </p:spTree>
    <p:extLst>
      <p:ext uri="{BB962C8B-B14F-4D97-AF65-F5344CB8AC3E}">
        <p14:creationId xmlns:p14="http://schemas.microsoft.com/office/powerpoint/2010/main" val="21055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'hala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" y="3485302"/>
            <a:ext cx="5334000" cy="3144097"/>
          </a:xfrm>
          <a:prstGeom prst="rect">
            <a:avLst/>
          </a:prstGeom>
        </p:spPr>
      </p:pic>
      <p:pic>
        <p:nvPicPr>
          <p:cNvPr id="5" name="Picture 4" descr="P9247536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722" y="3429000"/>
            <a:ext cx="3973778" cy="2967706"/>
          </a:xfrm>
          <a:prstGeom prst="rect">
            <a:avLst/>
          </a:prstGeom>
        </p:spPr>
      </p:pic>
      <p:pic>
        <p:nvPicPr>
          <p:cNvPr id="6" name="Picture 5" descr="DSCF4877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5435" y="189276"/>
            <a:ext cx="4427265" cy="2934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31826"/>
            <a:ext cx="5372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chemeClr val="tx2"/>
                </a:solidFill>
              </a:rPr>
              <a:t>Goal: Policies &amp; practices that make these designs the </a:t>
            </a:r>
            <a:r>
              <a:rPr lang="en-US" b="1" i="0" dirty="0"/>
              <a:t>standard</a:t>
            </a:r>
            <a:r>
              <a:rPr lang="en-US" b="1" i="0" dirty="0">
                <a:solidFill>
                  <a:schemeClr val="tx2"/>
                </a:solidFill>
              </a:rPr>
              <a:t>!</a:t>
            </a:r>
          </a:p>
        </p:txBody>
      </p:sp>
      <p:pic>
        <p:nvPicPr>
          <p:cNvPr id="7" name="Picture 6" descr="P612463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0" y="12192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Box 1"/>
          <p:cNvSpPr txBox="1">
            <a:spLocks noChangeArrowheads="1"/>
          </p:cNvSpPr>
          <p:nvPr/>
        </p:nvSpPr>
        <p:spPr bwMode="auto">
          <a:xfrm>
            <a:off x="190500" y="1090910"/>
            <a:ext cx="64008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3088" lvl="0" indent="-573088" algn="l">
              <a:spcAft>
                <a:spcPts val="1200"/>
              </a:spcAft>
              <a:buClr>
                <a:schemeClr val="tx2"/>
              </a:buClr>
              <a:buFont typeface="Arial"/>
              <a:buChar char="•"/>
            </a:pPr>
            <a:r>
              <a:rPr lang="en-US" sz="3600" i="0" dirty="0"/>
              <a:t>Create villages, centers.</a:t>
            </a:r>
          </a:p>
          <a:p>
            <a:pPr marL="573088" lvl="0" indent="-573088" algn="l">
              <a:spcAft>
                <a:spcPts val="1200"/>
              </a:spcAft>
              <a:buClr>
                <a:schemeClr val="tx2"/>
              </a:buClr>
              <a:buFont typeface="Arial"/>
              <a:buChar char="•"/>
            </a:pPr>
            <a:r>
              <a:rPr lang="en-US" sz="3600" i="0" dirty="0"/>
              <a:t>Connect them with Complete Streets &amp; </a:t>
            </a:r>
            <a:r>
              <a:rPr lang="en-US" sz="3600" dirty="0"/>
              <a:t>transportation</a:t>
            </a:r>
            <a:r>
              <a:rPr lang="en-US" sz="3600" i="0" dirty="0"/>
              <a:t> trails.</a:t>
            </a:r>
          </a:p>
          <a:p>
            <a:pPr marL="573088" lvl="0" indent="-573088" algn="l">
              <a:spcAft>
                <a:spcPts val="1200"/>
              </a:spcAft>
              <a:buClr>
                <a:schemeClr val="tx2"/>
              </a:buClr>
              <a:buFont typeface="Arial"/>
              <a:buChar char="•"/>
            </a:pPr>
            <a:r>
              <a:rPr lang="en-US" sz="3600" i="0" dirty="0"/>
              <a:t>Design details to be safe, functional, and inviting for pedestrians (&amp; cyclists) of all ages, abilities, incomes.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6" y="228612"/>
            <a:ext cx="5956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i="0" dirty="0">
                <a:solidFill>
                  <a:srgbClr val="FAFD00"/>
                </a:solidFill>
              </a:rPr>
              <a:t> The big “policy” ideas . . . </a:t>
            </a:r>
          </a:p>
        </p:txBody>
      </p:sp>
      <p:pic>
        <p:nvPicPr>
          <p:cNvPr id="4" name="Picture 3" descr="P611399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300" y="304800"/>
            <a:ext cx="3581400" cy="1883446"/>
          </a:xfrm>
          <a:prstGeom prst="rect">
            <a:avLst/>
          </a:prstGeom>
        </p:spPr>
      </p:pic>
      <p:pic>
        <p:nvPicPr>
          <p:cNvPr id="3" name="Picture 2" descr="Cafe.street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300" y="4519994"/>
            <a:ext cx="3340100" cy="1957006"/>
          </a:xfrm>
          <a:prstGeom prst="rect">
            <a:avLst/>
          </a:prstGeom>
        </p:spPr>
      </p:pic>
      <p:pic>
        <p:nvPicPr>
          <p:cNvPr id="5" name="Picture 4" descr="IMG_1749.jpg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7511" y="2362200"/>
            <a:ext cx="328418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3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7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0"/>
            <a:ext cx="4267200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6301" y="8638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0" dirty="0">
                <a:solidFill>
                  <a:srgbClr val="FAFD00"/>
                </a:solidFill>
              </a:rPr>
              <a:t>Development close to existing centers &amp; services. </a:t>
            </a:r>
          </a:p>
        </p:txBody>
      </p:sp>
      <p:pic>
        <p:nvPicPr>
          <p:cNvPr id="4" name="Picture 3" descr="P611406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58" y="3482911"/>
            <a:ext cx="5583542" cy="3200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" y="6182380"/>
            <a:ext cx="5046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i="0" dirty="0"/>
              <a:t>Well connected for all users. </a:t>
            </a:r>
          </a:p>
        </p:txBody>
      </p:sp>
      <p:pic>
        <p:nvPicPr>
          <p:cNvPr id="6" name="Picture 5" descr="P6124634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301" y="1295400"/>
            <a:ext cx="4076700" cy="3663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57900" y="4953000"/>
            <a:ext cx="4190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FAFD00"/>
                </a:solidFill>
              </a:rPr>
              <a:t>Safe, accessible, &amp; inviting for everyone.</a:t>
            </a:r>
          </a:p>
        </p:txBody>
      </p:sp>
    </p:spTree>
    <p:extLst>
      <p:ext uri="{BB962C8B-B14F-4D97-AF65-F5344CB8AC3E}">
        <p14:creationId xmlns:p14="http://schemas.microsoft.com/office/powerpoint/2010/main" val="55370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Default Design">
  <a:themeElements>
    <a:clrScheme name="">
      <a:dk1>
        <a:srgbClr val="00279F"/>
      </a:dk1>
      <a:lt1>
        <a:srgbClr val="FFFFFF"/>
      </a:lt1>
      <a:dk2>
        <a:srgbClr val="081D58"/>
      </a:dk2>
      <a:lt2>
        <a:srgbClr val="FAFD00"/>
      </a:lt2>
      <a:accent1>
        <a:srgbClr val="FC0128"/>
      </a:accent1>
      <a:accent2>
        <a:srgbClr val="DC0081"/>
      </a:accent2>
      <a:accent3>
        <a:srgbClr val="AAABB4"/>
      </a:accent3>
      <a:accent4>
        <a:srgbClr val="DADADA"/>
      </a:accent4>
      <a:accent5>
        <a:srgbClr val="FDAAAC"/>
      </a:accent5>
      <a:accent6>
        <a:srgbClr val="C70074"/>
      </a:accent6>
      <a:hlink>
        <a:srgbClr val="00B7A5"/>
      </a:hlink>
      <a:folHlink>
        <a:srgbClr val="3365FB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CCDPHP_theme (4 3)">
  <a:themeElements>
    <a:clrScheme name="Custom 19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CDPHP_theme (4 3)" id="{E6DB8C97-7828-44F8-BEF0-56EF558D3448}" vid="{6E483ABB-FAC1-4D9B-90AD-58900BDAB5AC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52636</TotalTime>
  <Words>1188</Words>
  <Application>Microsoft Office PowerPoint</Application>
  <PresentationFormat>35mm Slides</PresentationFormat>
  <Paragraphs>190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ＭＳ Ｐゴシック</vt:lpstr>
      <vt:lpstr>Arial</vt:lpstr>
      <vt:lpstr>Calibri</vt:lpstr>
      <vt:lpstr>Courier New</vt:lpstr>
      <vt:lpstr>Helvetica</vt:lpstr>
      <vt:lpstr>Myriad Web Pro</vt:lpstr>
      <vt:lpstr>Times New Roman</vt:lpstr>
      <vt:lpstr>Wingdings</vt:lpstr>
      <vt:lpstr>Default Design</vt:lpstr>
      <vt:lpstr>NCCDPHP_theme (4 3)</vt:lpstr>
      <vt:lpstr>PowerPoint Presentation</vt:lpstr>
      <vt:lpstr>PowerPoint Presentation</vt:lpstr>
      <vt:lpstr>Topics: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for each action plan:</vt:lpstr>
      <vt:lpstr>Availability of Street-Level Supports for Walking — US Virgin Islands, 2016</vt:lpstr>
      <vt:lpstr>Questions </vt:lpstr>
      <vt:lpstr>What purposes can walkability audits serve? </vt:lpstr>
      <vt:lpstr>What was the goal of the USVI walkability audit? </vt:lpstr>
      <vt:lpstr>How did we choose which streets to audit?  Why did we do it this way?</vt:lpstr>
      <vt:lpstr>PowerPoint Presentation</vt:lpstr>
      <vt:lpstr>PowerPoint Presentation</vt:lpstr>
      <vt:lpstr>PowerPoint Presentation</vt:lpstr>
      <vt:lpstr>PowerPoint Presentation</vt:lpstr>
      <vt:lpstr>How can data from the USVI walkability audit be used…and what are its limitations?</vt:lpstr>
      <vt:lpstr>How can data from the USVI walkability audit be used…and what are its limitations?</vt:lpstr>
      <vt:lpstr>How can data from the USVI walkability audit be used…and what are its limitations?</vt:lpstr>
      <vt:lpstr>How can data from the USVI walkability audit be used…and what are its limitations?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the Media: Can We Write the Story Right?</dc:title>
  <dc:creator>Chang, Allison G. (CDC/ONDIEH/NCCDPHP) (CTR)</dc:creator>
  <cp:lastModifiedBy>Nia Moise</cp:lastModifiedBy>
  <cp:revision>791</cp:revision>
  <cp:lastPrinted>2017-05-04T21:29:44Z</cp:lastPrinted>
  <dcterms:modified xsi:type="dcterms:W3CDTF">2017-08-06T18:12:07Z</dcterms:modified>
</cp:coreProperties>
</file>